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9"/>
  </p:notesMasterIdLst>
  <p:handoutMasterIdLst>
    <p:handoutMasterId r:id="rId20"/>
  </p:handoutMasterIdLst>
  <p:sldIdLst>
    <p:sldId id="256" r:id="rId3"/>
    <p:sldId id="260" r:id="rId4"/>
    <p:sldId id="259" r:id="rId5"/>
    <p:sldId id="261" r:id="rId6"/>
    <p:sldId id="267" r:id="rId7"/>
    <p:sldId id="268" r:id="rId8"/>
    <p:sldId id="273" r:id="rId9"/>
    <p:sldId id="262" r:id="rId10"/>
    <p:sldId id="263" r:id="rId11"/>
    <p:sldId id="264" r:id="rId12"/>
    <p:sldId id="265" r:id="rId13"/>
    <p:sldId id="266" r:id="rId14"/>
    <p:sldId id="274" r:id="rId15"/>
    <p:sldId id="269" r:id="rId16"/>
    <p:sldId id="270" r:id="rId17"/>
    <p:sldId id="272" r:id="rId18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BAB"/>
    <a:srgbClr val="76D4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08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C2A033D-C600-40A9-8094-D9CD11DCDB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7F0277-DDC7-4F59-88AF-A65E0E331D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0CF256-AB60-48B2-95C9-C7E65399B17D}" type="datetimeFigureOut">
              <a:rPr lang="en-US" smtClean="0"/>
              <a:t>21-Jun-18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07A014-AF90-4117-9F07-73A3877763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B48C4-E3A6-41B5-BCC1-360D19F39B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DB0C71-1B3C-4A35-BAA2-03ED8BC67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9258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1C3C9D-3C39-4A90-8D4B-C2BB0432A4DC}" type="datetimeFigureOut">
              <a:rPr lang="en-US" smtClean="0"/>
              <a:t>21-Jun-18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22DFF3-E08A-4176-9F0C-9EC074891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5793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B112557-D0DC-4140-9E1C-157EAAAA01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DFF3-E08A-4176-9F0C-9EC0748918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74B6AB-2389-40E8-831A-AA97BA6A22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DFF3-E08A-4176-9F0C-9EC0748918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8720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91C984E-4558-45F0-BECE-CBA11B74C7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22DFF3-E08A-4176-9F0C-9EC0748918A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28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FE1BEF54-61A6-444B-A480-CEFD692A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04248" y="4803998"/>
            <a:ext cx="2133600" cy="274637"/>
          </a:xfrm>
          <a:prstGeom prst="rect">
            <a:avLst/>
          </a:prstGeom>
        </p:spPr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58B3F8B0-8744-4924-8961-6E3C795E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76256" y="4803998"/>
            <a:ext cx="2133600" cy="274637"/>
          </a:xfrm>
          <a:prstGeom prst="rect">
            <a:avLst/>
          </a:prstGeom>
        </p:spPr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>
            <a:extLst>
              <a:ext uri="{FF2B5EF4-FFF2-40B4-BE49-F238E27FC236}">
                <a16:creationId xmlns:a16="http://schemas.microsoft.com/office/drawing/2014/main" id="{2CFCDB40-6A22-483C-B647-519C02D25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4248" y="4803998"/>
            <a:ext cx="2133600" cy="274637"/>
          </a:xfrm>
          <a:prstGeom prst="rect">
            <a:avLst/>
          </a:prstGeom>
        </p:spPr>
        <p:txBody>
          <a:bodyPr/>
          <a:lstStyle/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7.wdp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9.wdp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microsoft.com/office/2007/relationships/hdphoto" Target="../media/hdphoto10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microsoft.com/office/2007/relationships/hdphoto" Target="../media/hdphoto1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jp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microsoft.com/office/2007/relationships/hdphoto" Target="../media/hdphoto5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jpg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10C02A26-A2D7-4C2C-9A5E-51E928296FC5}"/>
              </a:ext>
            </a:extLst>
          </p:cNvPr>
          <p:cNvSpPr/>
          <p:nvPr/>
        </p:nvSpPr>
        <p:spPr>
          <a:xfrm>
            <a:off x="3522482" y="4718942"/>
            <a:ext cx="5730038" cy="243880"/>
          </a:xfrm>
          <a:prstGeom prst="flowChartAlternateProcess">
            <a:avLst/>
          </a:prstGeom>
          <a:blipFill>
            <a:blip r:embed="rId4"/>
            <a:stretch>
              <a:fillRect/>
            </a:stretch>
          </a:blipFill>
          <a:ln w="22225">
            <a:solidFill>
              <a:srgbClr val="60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EADB1D-BDD2-4A2C-88E3-67383DA2C612}"/>
              </a:ext>
            </a:extLst>
          </p:cNvPr>
          <p:cNvSpPr/>
          <p:nvPr/>
        </p:nvSpPr>
        <p:spPr>
          <a:xfrm>
            <a:off x="-12615" y="1491630"/>
            <a:ext cx="9156613" cy="2232248"/>
          </a:xfrm>
          <a:prstGeom prst="rect">
            <a:avLst/>
          </a:prstGeom>
          <a:solidFill>
            <a:srgbClr val="60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5CDF15-B61E-491F-AEF4-0B5C6BC2FA89}"/>
              </a:ext>
            </a:extLst>
          </p:cNvPr>
          <p:cNvSpPr txBox="1"/>
          <p:nvPr/>
        </p:nvSpPr>
        <p:spPr>
          <a:xfrm>
            <a:off x="3923928" y="4731990"/>
            <a:ext cx="461055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>
                <a:solidFill>
                  <a:schemeClr val="bg1"/>
                </a:solidFill>
              </a:rPr>
              <a:t>Odsek za Softversko inženjerstvo Elektrotehničkog fakulteta univerziteta u Beogradu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F1FAA-D138-45D2-B49C-DAA8F8852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7" r="-30317"/>
          <a:stretch/>
        </p:blipFill>
        <p:spPr>
          <a:xfrm>
            <a:off x="-36512" y="1601645"/>
            <a:ext cx="13270980" cy="2016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CA4DD-A21B-416B-B023-5D15144AA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629263" y="989275"/>
            <a:ext cx="3586583" cy="33126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2A804CB-0F3B-4BA8-B1BC-E2E38E1C4606}"/>
              </a:ext>
            </a:extLst>
          </p:cNvPr>
          <p:cNvSpPr/>
          <p:nvPr/>
        </p:nvSpPr>
        <p:spPr>
          <a:xfrm>
            <a:off x="4351233" y="2702717"/>
            <a:ext cx="4048745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b="1">
                <a:ln w="12700">
                  <a:noFill/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rial" pitchFamily="34" charset="0"/>
                <a:ea typeface="맑은 고딕" pitchFamily="50" charset="-127"/>
                <a:cs typeface="Arial" pitchFamily="34" charset="0"/>
              </a:rPr>
              <a:t>DiningPhilosophers</a:t>
            </a:r>
            <a:endParaRPr lang="en-US" sz="1600" b="1" cap="none" spc="0">
              <a:ln w="12700">
                <a:noFill/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C5D0EE-8D61-479F-86A6-37B558C6C224}"/>
              </a:ext>
            </a:extLst>
          </p:cNvPr>
          <p:cNvSpPr/>
          <p:nvPr/>
        </p:nvSpPr>
        <p:spPr>
          <a:xfrm>
            <a:off x="4283968" y="1821321"/>
            <a:ext cx="289611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54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GEOTAG</a:t>
            </a:r>
            <a:endParaRPr lang="en-US" sz="54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BB146-EAE7-4357-A850-C7DD5E8BABF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558" y="4457733"/>
            <a:ext cx="769441" cy="7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Modelovanje delova sistema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13C4B6-71C9-4109-B513-3940CCAACF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818" y="3291830"/>
            <a:ext cx="1539551" cy="1568988"/>
          </a:xfrm>
          <a:prstGeom prst="rect">
            <a:avLst/>
          </a:prstGeom>
        </p:spPr>
      </p:pic>
      <p:sp>
        <p:nvSpPr>
          <p:cNvPr id="11" name="Rectangle 18">
            <a:extLst>
              <a:ext uri="{FF2B5EF4-FFF2-40B4-BE49-F238E27FC236}">
                <a16:creationId xmlns:a16="http://schemas.microsoft.com/office/drawing/2014/main" id="{9FA6C71A-D828-4D61-8158-C6DD51944181}"/>
              </a:ext>
            </a:extLst>
          </p:cNvPr>
          <p:cNvSpPr/>
          <p:nvPr/>
        </p:nvSpPr>
        <p:spPr>
          <a:xfrm>
            <a:off x="443880" y="601799"/>
            <a:ext cx="686828" cy="601799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9B03A9F9-0F79-4F10-A48F-03C2B751AD53}"/>
              </a:ext>
            </a:extLst>
          </p:cNvPr>
          <p:cNvSpPr txBox="1">
            <a:spLocks/>
          </p:cNvSpPr>
          <p:nvPr/>
        </p:nvSpPr>
        <p:spPr>
          <a:xfrm>
            <a:off x="1783990" y="1096474"/>
            <a:ext cx="6912768" cy="2987444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altLang="ko-KR" sz="2800" dirty="0">
                <a:latin typeface="Arial" pitchFamily="34" charset="0"/>
                <a:cs typeface="Arial" pitchFamily="34" charset="0"/>
              </a:rPr>
              <a:t>2. WAE model</a:t>
            </a:r>
            <a:endParaRPr lang="en-US" altLang="ko-KR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dijagram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slu</a:t>
            </a:r>
            <a:r>
              <a:rPr lang="sr-Latn-RS" altLang="ko-KR" sz="2800" dirty="0">
                <a:latin typeface="Arial" pitchFamily="34" charset="0"/>
                <a:cs typeface="Arial" pitchFamily="34" charset="0"/>
              </a:rPr>
              <a:t>čajeva korišćenja</a:t>
            </a:r>
            <a:endParaRPr lang="en-US" altLang="ko-KR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klasni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dijagrami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za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svaki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tip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korisnika</a:t>
            </a:r>
            <a:endParaRPr lang="en-US" altLang="ko-KR" sz="2800" dirty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klasni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dijagram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za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pristup</a:t>
            </a:r>
            <a:r>
              <a:rPr lang="en-US" altLang="ko-KR" sz="2800" dirty="0">
                <a:latin typeface="Arial" pitchFamily="34" charset="0"/>
                <a:cs typeface="Arial" pitchFamily="34" charset="0"/>
              </a:rPr>
              <a:t> </a:t>
            </a:r>
            <a:r>
              <a:rPr lang="en-US" altLang="ko-KR" sz="2800" dirty="0" err="1">
                <a:latin typeface="Arial" pitchFamily="34" charset="0"/>
                <a:cs typeface="Arial" pitchFamily="34" charset="0"/>
              </a:rPr>
              <a:t>bazi</a:t>
            </a:r>
            <a:endParaRPr lang="en-US" altLang="ko-KR" sz="2800" dirty="0">
              <a:latin typeface="Arial" pitchFamily="34" charset="0"/>
              <a:cs typeface="Arial" pitchFamily="34" charset="0"/>
            </a:endParaRPr>
          </a:p>
          <a:p>
            <a:endParaRPr lang="sr-Latn-RS" altLang="ko-KR" sz="2800" dirty="0">
              <a:latin typeface="Arial" pitchFamily="34" charset="0"/>
              <a:cs typeface="Arial" pitchFamily="34" charset="0"/>
            </a:endParaRPr>
          </a:p>
          <a:p>
            <a:endParaRPr lang="sr-Latn-RS" altLang="ko-KR" sz="2800" dirty="0">
              <a:latin typeface="Arial" pitchFamily="34" charset="0"/>
              <a:cs typeface="Arial" pitchFamily="34" charset="0"/>
            </a:endParaRPr>
          </a:p>
          <a:p>
            <a:endParaRPr lang="sr-Latn-RS" altLang="ko-K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9286B-8C79-4DFA-B7B0-1E6BF3B5BD55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9/15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98672231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Formalna inspekcija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2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D961DBA-4F27-4745-AF5B-BC819379D691}"/>
              </a:ext>
            </a:extLst>
          </p:cNvPr>
          <p:cNvSpPr txBox="1">
            <a:spLocks/>
          </p:cNvSpPr>
          <p:nvPr/>
        </p:nvSpPr>
        <p:spPr>
          <a:xfrm>
            <a:off x="1791797" y="1058399"/>
            <a:ext cx="6912768" cy="4248472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altLang="ko-KR" sz="2400">
                <a:latin typeface="Arial" pitchFamily="34" charset="0"/>
                <a:cs typeface="Arial" pitchFamily="34" charset="0"/>
              </a:rPr>
              <a:t>Tim: </a:t>
            </a:r>
            <a:r>
              <a:rPr lang="sr-Latn-RS" altLang="ko-KR" sz="2400" i="1">
                <a:latin typeface="Arial" pitchFamily="34" charset="0"/>
                <a:cs typeface="Arial" pitchFamily="34" charset="0"/>
              </a:rPr>
              <a:t>HeartBit</a:t>
            </a:r>
          </a:p>
          <a:p>
            <a:r>
              <a:rPr lang="sr-Latn-RS" altLang="ko-KR" sz="2400">
                <a:latin typeface="Arial" pitchFamily="34" charset="0"/>
                <a:cs typeface="Arial" pitchFamily="34" charset="0"/>
              </a:rPr>
              <a:t>Projekat: </a:t>
            </a:r>
            <a:r>
              <a:rPr lang="sr-Latn-RS" altLang="ko-KR" sz="2400" i="1">
                <a:latin typeface="Arial" pitchFamily="34" charset="0"/>
                <a:cs typeface="Arial" pitchFamily="34" charset="0"/>
              </a:rPr>
              <a:t>Student Mentor</a:t>
            </a:r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r>
              <a:rPr lang="sr-Latn-RS" altLang="ko-KR" sz="2000">
                <a:latin typeface="Arial" pitchFamily="34" charset="0"/>
                <a:cs typeface="Arial" pitchFamily="34" charset="0"/>
              </a:rPr>
              <a:t>Zaključak: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Postoje greške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Nijedna greška nije „značaja“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pl-PL" altLang="ko-KR" sz="2000">
                <a:latin typeface="Arial" pitchFamily="34" charset="0"/>
                <a:cs typeface="Arial" pitchFamily="34" charset="0"/>
              </a:rPr>
              <a:t>Nije potrebno raditi ponovnu inspekciju</a:t>
            </a:r>
            <a:endParaRPr lang="sr-Latn-RS" altLang="ko-KR" sz="20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41B1AD-06BD-4B05-B418-BF78068DE0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256020"/>
            <a:ext cx="1558504" cy="1588304"/>
          </a:xfrm>
          <a:prstGeom prst="rect">
            <a:avLst/>
          </a:prstGeom>
        </p:spPr>
      </p:pic>
      <p:sp>
        <p:nvSpPr>
          <p:cNvPr id="11" name="Parallelogram 30">
            <a:extLst>
              <a:ext uri="{FF2B5EF4-FFF2-40B4-BE49-F238E27FC236}">
                <a16:creationId xmlns:a16="http://schemas.microsoft.com/office/drawing/2014/main" id="{2E30223C-F774-4170-B05C-4CE83AD5B065}"/>
              </a:ext>
            </a:extLst>
          </p:cNvPr>
          <p:cNvSpPr/>
          <p:nvPr/>
        </p:nvSpPr>
        <p:spPr>
          <a:xfrm flipH="1">
            <a:off x="454777" y="521722"/>
            <a:ext cx="627011" cy="680793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78BDE7-2687-4206-BC1A-4E52C0ACC4DF}"/>
              </a:ext>
            </a:extLst>
          </p:cNvPr>
          <p:cNvSpPr txBox="1"/>
          <p:nvPr/>
        </p:nvSpPr>
        <p:spPr>
          <a:xfrm>
            <a:off x="8460432" y="4827662"/>
            <a:ext cx="6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10/15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83862575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Implementacija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FE61FC3-C389-411F-A782-9D24B41A286C}"/>
              </a:ext>
            </a:extLst>
          </p:cNvPr>
          <p:cNvSpPr txBox="1">
            <a:spLocks/>
          </p:cNvSpPr>
          <p:nvPr/>
        </p:nvSpPr>
        <p:spPr>
          <a:xfrm>
            <a:off x="1925452" y="1454356"/>
            <a:ext cx="6912768" cy="3672408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Korišćeni alati: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PHP (CodeIgniter), JavaScript, Ajax, JQuery, GoogleMaps API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CSS3, HTML5, Bootstrap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GitHub</a:t>
            </a:r>
          </a:p>
          <a:p>
            <a:endParaRPr lang="sr-Latn-RS" altLang="ko-K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E5929BC2-15BA-4ED4-B78E-732996765BD3}"/>
              </a:ext>
            </a:extLst>
          </p:cNvPr>
          <p:cNvSpPr/>
          <p:nvPr/>
        </p:nvSpPr>
        <p:spPr>
          <a:xfrm>
            <a:off x="487742" y="601799"/>
            <a:ext cx="561082" cy="607593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91BF0C-2FE2-4E05-A252-4149FB8DFF84}"/>
              </a:ext>
            </a:extLst>
          </p:cNvPr>
          <p:cNvSpPr txBox="1"/>
          <p:nvPr/>
        </p:nvSpPr>
        <p:spPr>
          <a:xfrm>
            <a:off x="8460432" y="4827662"/>
            <a:ext cx="6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11/15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7045895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Implementacija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AFE61FC3-C389-411F-A782-9D24B41A286C}"/>
              </a:ext>
            </a:extLst>
          </p:cNvPr>
          <p:cNvSpPr txBox="1">
            <a:spLocks/>
          </p:cNvSpPr>
          <p:nvPr/>
        </p:nvSpPr>
        <p:spPr>
          <a:xfrm>
            <a:off x="1925452" y="1203598"/>
            <a:ext cx="6912768" cy="3672408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ko-KR" sz="2000">
                <a:latin typeface="Arial" pitchFamily="34" charset="0"/>
                <a:cs typeface="Arial" pitchFamily="34" charset="0"/>
              </a:rPr>
              <a:t>Raspodela posla</a:t>
            </a:r>
            <a:endParaRPr lang="sr-Latn-RS" altLang="ko-KR" sz="200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000" b="1">
                <a:latin typeface="Arial" pitchFamily="34" charset="0"/>
                <a:cs typeface="Arial" pitchFamily="34" charset="0"/>
              </a:rPr>
              <a:t>Hudomal Marko</a:t>
            </a:r>
            <a:r>
              <a:rPr lang="en-US" altLang="ko-KR" sz="2000">
                <a:latin typeface="Arial" pitchFamily="34" charset="0"/>
                <a:cs typeface="Arial" pitchFamily="34" charset="0"/>
              </a:rPr>
              <a:t>: Dizajn sajta,</a:t>
            </a:r>
            <a:r>
              <a:rPr lang="sr-Latn-RS" altLang="ko-KR" sz="2000">
                <a:latin typeface="Arial" pitchFamily="34" charset="0"/>
                <a:cs typeface="Arial" pitchFamily="34" charset="0"/>
              </a:rPr>
              <a:t> Request-ovi, Pregled destinacije, Pregled poslednjih utisaka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altLang="ko-KR" sz="2000" b="1">
                <a:latin typeface="Arial" pitchFamily="34" charset="0"/>
                <a:cs typeface="Arial" pitchFamily="34" charset="0"/>
              </a:rPr>
              <a:t>Jezdi</a:t>
            </a:r>
            <a:r>
              <a:rPr lang="sr-Latn-RS" altLang="ko-KR" sz="2000" b="1">
                <a:latin typeface="Arial" pitchFamily="34" charset="0"/>
                <a:cs typeface="Arial" pitchFamily="34" charset="0"/>
              </a:rPr>
              <a:t>ć </a:t>
            </a:r>
            <a:r>
              <a:rPr lang="en-US" altLang="ko-KR" sz="2000" b="1">
                <a:latin typeface="Arial" pitchFamily="34" charset="0"/>
                <a:cs typeface="Arial" pitchFamily="34" charset="0"/>
              </a:rPr>
              <a:t>Jakov</a:t>
            </a:r>
            <a:r>
              <a:rPr lang="en-US" altLang="ko-KR" sz="2000">
                <a:latin typeface="Arial" pitchFamily="34" charset="0"/>
                <a:cs typeface="Arial" pitchFamily="34" charset="0"/>
              </a:rPr>
              <a:t>: </a:t>
            </a:r>
            <a:r>
              <a:rPr lang="sr-Latn-RS" altLang="ko-KR" sz="2000">
                <a:latin typeface="Arial" pitchFamily="34" charset="0"/>
                <a:cs typeface="Arial" pitchFamily="34" charset="0"/>
              </a:rPr>
              <a:t>Mape, Request-ovi, Pregled profila, Dodavanje destinacije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 b="1">
                <a:latin typeface="Arial" pitchFamily="34" charset="0"/>
                <a:cs typeface="Arial" pitchFamily="34" charset="0"/>
              </a:rPr>
              <a:t>Ćirić Dejan</a:t>
            </a:r>
            <a:r>
              <a:rPr lang="sr-Latn-RS" altLang="ko-KR" sz="2000">
                <a:latin typeface="Arial" pitchFamily="34" charset="0"/>
                <a:cs typeface="Arial" pitchFamily="34" charset="0"/>
              </a:rPr>
              <a:t>: Baza podataka, Login/Registracija, Menjanje podataka korisnika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000" b="1">
                <a:latin typeface="Arial" pitchFamily="34" charset="0"/>
                <a:cs typeface="Arial" pitchFamily="34" charset="0"/>
              </a:rPr>
              <a:t>Matijašević Miloš</a:t>
            </a:r>
            <a:r>
              <a:rPr lang="sr-Latn-RS" altLang="ko-KR" sz="2000">
                <a:latin typeface="Arial" pitchFamily="34" charset="0"/>
                <a:cs typeface="Arial" pitchFamily="34" charset="0"/>
              </a:rPr>
              <a:t>: Statistika, Ocenjivanje i dodavanje utisaka, Brisanje i promovisanje korisnika</a:t>
            </a:r>
          </a:p>
          <a:p>
            <a:endParaRPr lang="sr-Latn-RS" altLang="ko-KR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reeform 20">
            <a:extLst>
              <a:ext uri="{FF2B5EF4-FFF2-40B4-BE49-F238E27FC236}">
                <a16:creationId xmlns:a16="http://schemas.microsoft.com/office/drawing/2014/main" id="{E5929BC2-15BA-4ED4-B78E-732996765BD3}"/>
              </a:ext>
            </a:extLst>
          </p:cNvPr>
          <p:cNvSpPr/>
          <p:nvPr/>
        </p:nvSpPr>
        <p:spPr>
          <a:xfrm>
            <a:off x="487742" y="601799"/>
            <a:ext cx="561082" cy="607593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DAFA67B2-0137-43C6-B639-4157F88DF463}"/>
              </a:ext>
            </a:extLst>
          </p:cNvPr>
          <p:cNvSpPr/>
          <p:nvPr/>
        </p:nvSpPr>
        <p:spPr>
          <a:xfrm>
            <a:off x="2254719" y="1761200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ound Same Side Corner Rectangle 8">
            <a:extLst>
              <a:ext uri="{FF2B5EF4-FFF2-40B4-BE49-F238E27FC236}">
                <a16:creationId xmlns:a16="http://schemas.microsoft.com/office/drawing/2014/main" id="{9D1663B9-1870-457C-B782-56689C0D19CB}"/>
              </a:ext>
            </a:extLst>
          </p:cNvPr>
          <p:cNvSpPr/>
          <p:nvPr/>
        </p:nvSpPr>
        <p:spPr>
          <a:xfrm>
            <a:off x="2257022" y="2438709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ound Same Side Corner Rectangle 8">
            <a:extLst>
              <a:ext uri="{FF2B5EF4-FFF2-40B4-BE49-F238E27FC236}">
                <a16:creationId xmlns:a16="http://schemas.microsoft.com/office/drawing/2014/main" id="{5DAACDA1-AEB9-4841-89FB-15E6EF531ECE}"/>
              </a:ext>
            </a:extLst>
          </p:cNvPr>
          <p:cNvSpPr/>
          <p:nvPr/>
        </p:nvSpPr>
        <p:spPr>
          <a:xfrm>
            <a:off x="2254719" y="3104173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Round Same Side Corner Rectangle 8">
            <a:extLst>
              <a:ext uri="{FF2B5EF4-FFF2-40B4-BE49-F238E27FC236}">
                <a16:creationId xmlns:a16="http://schemas.microsoft.com/office/drawing/2014/main" id="{003DECBE-D5DF-4A09-B132-C88FF5CBB245}"/>
              </a:ext>
            </a:extLst>
          </p:cNvPr>
          <p:cNvSpPr/>
          <p:nvPr/>
        </p:nvSpPr>
        <p:spPr>
          <a:xfrm>
            <a:off x="2254719" y="3781682"/>
            <a:ext cx="216024" cy="216024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0B192-F4E8-4201-B4D1-B5BE4AE5CF82}"/>
              </a:ext>
            </a:extLst>
          </p:cNvPr>
          <p:cNvSpPr txBox="1"/>
          <p:nvPr/>
        </p:nvSpPr>
        <p:spPr>
          <a:xfrm>
            <a:off x="8460432" y="4827662"/>
            <a:ext cx="6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12/15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17671602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Testiranje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59C23F7-C666-4039-B377-980FB0DD394A}"/>
              </a:ext>
            </a:extLst>
          </p:cNvPr>
          <p:cNvSpPr txBox="1">
            <a:spLocks/>
          </p:cNvSpPr>
          <p:nvPr/>
        </p:nvSpPr>
        <p:spPr>
          <a:xfrm>
            <a:off x="1794230" y="1067984"/>
            <a:ext cx="6912768" cy="3736014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itchFamily="34" charset="0"/>
              <a:buChar char="•"/>
            </a:pPr>
            <a:r>
              <a:rPr lang="sr-Latn-RS" altLang="ko-KR" sz="2800">
                <a:latin typeface="Arial" pitchFamily="34" charset="0"/>
                <a:cs typeface="Arial" pitchFamily="34" charset="0"/>
              </a:rPr>
              <a:t>Interno - u okviru tima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800">
                <a:latin typeface="Arial" pitchFamily="34" charset="0"/>
                <a:cs typeface="Arial" pitchFamily="34" charset="0"/>
              </a:rPr>
              <a:t>Korisničko - postavljanje aplikacije na web, zahtevanje kritike</a:t>
            </a:r>
          </a:p>
          <a:p>
            <a:pPr marL="457200" indent="-457200">
              <a:buFont typeface="Arial" pitchFamily="34" charset="0"/>
              <a:buChar char="•"/>
            </a:pPr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sr-Latn-RS" altLang="ko-KR" sz="2800">
                <a:latin typeface="Arial" pitchFamily="34" charset="0"/>
                <a:cs typeface="Arial" pitchFamily="34" charset="0"/>
              </a:rPr>
              <a:t>Izmene - nakon obe faze testiranja sve uočene zamerke su ispravljene</a:t>
            </a: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8" descr="Ð ÐµÐ·ÑÐ»ÑÐ°Ñ ÑÐ»Ð¸ÐºÐ° Ð·Ð° test icon">
            <a:extLst>
              <a:ext uri="{FF2B5EF4-FFF2-40B4-BE49-F238E27FC236}">
                <a16:creationId xmlns:a16="http://schemas.microsoft.com/office/drawing/2014/main" id="{8746AE92-1162-44FD-8CD7-334FE3DCC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02" y="513039"/>
            <a:ext cx="690559" cy="69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1782C9-EB8E-4F0E-9423-E7588278CE91}"/>
              </a:ext>
            </a:extLst>
          </p:cNvPr>
          <p:cNvSpPr txBox="1"/>
          <p:nvPr/>
        </p:nvSpPr>
        <p:spPr>
          <a:xfrm>
            <a:off x="8460432" y="4827662"/>
            <a:ext cx="6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13/15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31669945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Rezultat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0C0977-9356-498C-9843-8F8392B772C8}"/>
              </a:ext>
            </a:extLst>
          </p:cNvPr>
          <p:cNvSpPr txBox="1"/>
          <p:nvPr/>
        </p:nvSpPr>
        <p:spPr>
          <a:xfrm>
            <a:off x="1761573" y="915566"/>
            <a:ext cx="7065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Efikasan timski rad kroz Git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Naučen veliki broj modernih tehnologija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dirty="0"/>
              <a:t>Kompletno funkcionalna i dokumentovana web aplikacija</a:t>
            </a:r>
          </a:p>
          <a:p>
            <a:pPr marL="285750" indent="-285750">
              <a:buFont typeface="Arial" pitchFamily="34" charset="0"/>
              <a:buChar char="•"/>
            </a:pP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72230BFC-49FE-40AF-80DF-1EB234C16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190" y="1919336"/>
            <a:ext cx="6468258" cy="310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0" descr="Ð ÐµÐ·ÑÐ»ÑÐ°Ñ ÑÐ»Ð¸ÐºÐ° Ð·Ð° finish flag icon">
            <a:extLst>
              <a:ext uri="{FF2B5EF4-FFF2-40B4-BE49-F238E27FC236}">
                <a16:creationId xmlns:a16="http://schemas.microsoft.com/office/drawing/2014/main" id="{6F9506B2-C24F-464A-A87F-7599B7104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3409"/>
                    </a14:imgEffect>
                    <a14:imgEffect>
                      <a14:saturation sat="85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2904">
            <a:off x="460467" y="668736"/>
            <a:ext cx="615630" cy="632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10F40F-5867-4515-A1C0-C5BE99196CCE}"/>
              </a:ext>
            </a:extLst>
          </p:cNvPr>
          <p:cNvSpPr txBox="1"/>
          <p:nvPr/>
        </p:nvSpPr>
        <p:spPr>
          <a:xfrm>
            <a:off x="8460432" y="4827662"/>
            <a:ext cx="695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14/15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401630534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8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BE35F81-899F-4940-ACA2-9837A378164D}"/>
              </a:ext>
            </a:extLst>
          </p:cNvPr>
          <p:cNvSpPr/>
          <p:nvPr/>
        </p:nvSpPr>
        <p:spPr>
          <a:xfrm>
            <a:off x="-12615" y="1491630"/>
            <a:ext cx="9156613" cy="2232248"/>
          </a:xfrm>
          <a:prstGeom prst="rect">
            <a:avLst/>
          </a:prstGeom>
          <a:solidFill>
            <a:srgbClr val="60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F1FAA-D138-45D2-B49C-DAA8F88529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7" r="-30317"/>
          <a:stretch/>
        </p:blipFill>
        <p:spPr>
          <a:xfrm>
            <a:off x="-36512" y="1601645"/>
            <a:ext cx="13270980" cy="2016225"/>
          </a:xfrm>
          <a:prstGeom prst="rect">
            <a:avLst/>
          </a:prstGeom>
          <a:effectLst>
            <a:softEdge rad="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C5D0EE-8D61-479F-86A6-37B558C6C224}"/>
              </a:ext>
            </a:extLst>
          </p:cNvPr>
          <p:cNvSpPr/>
          <p:nvPr/>
        </p:nvSpPr>
        <p:spPr>
          <a:xfrm>
            <a:off x="1385230" y="2110085"/>
            <a:ext cx="63735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Latn-RS" sz="54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HVALA NA PAŽNJI</a:t>
            </a:r>
            <a:endParaRPr lang="en-US" sz="5400" b="1" cap="none" spc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3049441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45087" y="126342"/>
            <a:ext cx="7524328" cy="1221272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altLang="ko-KR" sz="4000"/>
              <a:t>Tim</a:t>
            </a:r>
            <a:br>
              <a:rPr lang="en-US" altLang="ko-KR" sz="4000"/>
            </a:br>
            <a:r>
              <a:rPr lang="en-US" altLang="ko-KR" b="0" i="1"/>
              <a:t>Dinning Philosophers</a:t>
            </a:r>
            <a:endParaRPr lang="ko-KR" altLang="en-US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23" name="Content Placeholder 4">
            <a:extLst>
              <a:ext uri="{FF2B5EF4-FFF2-40B4-BE49-F238E27FC236}">
                <a16:creationId xmlns:a16="http://schemas.microsoft.com/office/drawing/2014/main" id="{91B009E6-31D0-46C8-BF06-4DBCC0CCAEA1}"/>
              </a:ext>
            </a:extLst>
          </p:cNvPr>
          <p:cNvSpPr txBox="1">
            <a:spLocks/>
          </p:cNvSpPr>
          <p:nvPr/>
        </p:nvSpPr>
        <p:spPr>
          <a:xfrm>
            <a:off x="1761573" y="1779662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sr-Latn-RS" altLang="ko-KR" sz="2400">
                <a:latin typeface="Arial" pitchFamily="34" charset="0"/>
                <a:cs typeface="Arial" pitchFamily="34" charset="0"/>
              </a:rPr>
              <a:t>Jakov Jezdić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400">
                <a:latin typeface="Arial" pitchFamily="34" charset="0"/>
                <a:cs typeface="Arial" pitchFamily="34" charset="0"/>
              </a:rPr>
              <a:t>Marko Hudomal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400">
                <a:latin typeface="Arial" pitchFamily="34" charset="0"/>
                <a:cs typeface="Arial" pitchFamily="34" charset="0"/>
              </a:rPr>
              <a:t>Dejan Ćirić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400">
                <a:latin typeface="Arial" pitchFamily="34" charset="0"/>
                <a:cs typeface="Arial" pitchFamily="34" charset="0"/>
              </a:rPr>
              <a:t>Miloš Matijašević</a:t>
            </a:r>
            <a:endParaRPr lang="ko-KR" altLang="en-US" sz="2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B7FBA81-7B83-4F54-A7E7-B54D5ED190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419622"/>
            <a:ext cx="2664296" cy="2664296"/>
          </a:xfrm>
          <a:prstGeom prst="rect">
            <a:avLst/>
          </a:prstGeom>
        </p:spPr>
      </p:pic>
      <p:sp>
        <p:nvSpPr>
          <p:cNvPr id="10" name="Round Same Side Corner Rectangle 8">
            <a:extLst>
              <a:ext uri="{FF2B5EF4-FFF2-40B4-BE49-F238E27FC236}">
                <a16:creationId xmlns:a16="http://schemas.microsoft.com/office/drawing/2014/main" id="{9DEFDFD7-4563-468F-9708-8DCD8D30845E}"/>
              </a:ext>
            </a:extLst>
          </p:cNvPr>
          <p:cNvSpPr/>
          <p:nvPr/>
        </p:nvSpPr>
        <p:spPr>
          <a:xfrm>
            <a:off x="182016" y="327848"/>
            <a:ext cx="250592" cy="57648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Round Same Side Corner Rectangle 8">
            <a:extLst>
              <a:ext uri="{FF2B5EF4-FFF2-40B4-BE49-F238E27FC236}">
                <a16:creationId xmlns:a16="http://schemas.microsoft.com/office/drawing/2014/main" id="{8A4F79DD-D8F7-4736-B260-B7A825B7CFEF}"/>
              </a:ext>
            </a:extLst>
          </p:cNvPr>
          <p:cNvSpPr/>
          <p:nvPr/>
        </p:nvSpPr>
        <p:spPr>
          <a:xfrm>
            <a:off x="474412" y="327848"/>
            <a:ext cx="250592" cy="57648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Round Same Side Corner Rectangle 8">
            <a:extLst>
              <a:ext uri="{FF2B5EF4-FFF2-40B4-BE49-F238E27FC236}">
                <a16:creationId xmlns:a16="http://schemas.microsoft.com/office/drawing/2014/main" id="{AC299853-5020-487B-8B83-6B87409A81ED}"/>
              </a:ext>
            </a:extLst>
          </p:cNvPr>
          <p:cNvSpPr/>
          <p:nvPr/>
        </p:nvSpPr>
        <p:spPr>
          <a:xfrm>
            <a:off x="759719" y="327848"/>
            <a:ext cx="250592" cy="57648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Round Same Side Corner Rectangle 8">
            <a:extLst>
              <a:ext uri="{FF2B5EF4-FFF2-40B4-BE49-F238E27FC236}">
                <a16:creationId xmlns:a16="http://schemas.microsoft.com/office/drawing/2014/main" id="{0292A707-9565-4BAD-B48E-7BA5712A5EDB}"/>
              </a:ext>
            </a:extLst>
          </p:cNvPr>
          <p:cNvSpPr/>
          <p:nvPr/>
        </p:nvSpPr>
        <p:spPr>
          <a:xfrm>
            <a:off x="1072293" y="327848"/>
            <a:ext cx="250592" cy="576488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F66CC-AE31-4EB9-BC96-ABD879ACA325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1/15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917186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Cilj projekta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30" name="Content Placeholder 4">
            <a:extLst>
              <a:ext uri="{FF2B5EF4-FFF2-40B4-BE49-F238E27FC236}">
                <a16:creationId xmlns:a16="http://schemas.microsoft.com/office/drawing/2014/main" id="{27504748-2E29-4250-B5B3-6480E87AE717}"/>
              </a:ext>
            </a:extLst>
          </p:cNvPr>
          <p:cNvSpPr txBox="1">
            <a:spLocks/>
          </p:cNvSpPr>
          <p:nvPr/>
        </p:nvSpPr>
        <p:spPr>
          <a:xfrm>
            <a:off x="1619672" y="1563638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Kreiranje mreže koja bi povezala zaljubljenike u putovanja na kojoj bi delili utiske sa svojih putovanja i tako razmenjivali iskustva</a:t>
            </a:r>
          </a:p>
          <a:p>
            <a:endParaRPr lang="sr-Latn-RS" altLang="ko-KR" sz="2000">
              <a:latin typeface="Arial" pitchFamily="34" charset="0"/>
              <a:cs typeface="Arial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Primena naučenih teorijskih principa softverskog inženjerstva u timskom razvoju jedne kompletno funkcionalne aplikacije</a:t>
            </a:r>
          </a:p>
          <a:p>
            <a:pPr marL="285750" indent="-285750">
              <a:buFont typeface="Arial" pitchFamily="34" charset="0"/>
              <a:buChar char="•"/>
            </a:pPr>
            <a:endParaRPr lang="sr-Latn-RS" altLang="ko-KR" sz="1600">
              <a:latin typeface="Arial" pitchFamily="34" charset="0"/>
              <a:cs typeface="Arial" pitchFamily="34" charset="0"/>
            </a:endParaRPr>
          </a:p>
          <a:p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Donut 24">
            <a:extLst>
              <a:ext uri="{FF2B5EF4-FFF2-40B4-BE49-F238E27FC236}">
                <a16:creationId xmlns:a16="http://schemas.microsoft.com/office/drawing/2014/main" id="{54CCE18F-86B9-42E5-82E1-31EA7FE81B7D}"/>
              </a:ext>
            </a:extLst>
          </p:cNvPr>
          <p:cNvSpPr/>
          <p:nvPr/>
        </p:nvSpPr>
        <p:spPr>
          <a:xfrm>
            <a:off x="395536" y="339502"/>
            <a:ext cx="805573" cy="792088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85A4B-5117-4443-968B-2523E855C6FE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2/15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987574"/>
          </a:xfrm>
        </p:spPr>
        <p:txBody>
          <a:bodyPr/>
          <a:lstStyle/>
          <a:p>
            <a:r>
              <a:rPr lang="en-US" altLang="ko-KR" sz="4000"/>
              <a:t>O projektu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3DD67908-95CA-49A6-924B-9E7FDD146DBE}"/>
              </a:ext>
            </a:extLst>
          </p:cNvPr>
          <p:cNvSpPr txBox="1">
            <a:spLocks/>
          </p:cNvSpPr>
          <p:nvPr/>
        </p:nvSpPr>
        <p:spPr>
          <a:xfrm>
            <a:off x="1692664" y="1110582"/>
            <a:ext cx="6912768" cy="3693416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altLang="ko-KR" sz="3200">
                <a:latin typeface="Arial" pitchFamily="34" charset="0"/>
                <a:cs typeface="Arial" pitchFamily="34" charset="0"/>
              </a:rPr>
              <a:t>Korisnici: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Gost - </a:t>
            </a:r>
            <a:r>
              <a:rPr lang="sr-Latn-RS" altLang="ko-KR" sz="2000" i="1">
                <a:latin typeface="Arial" pitchFamily="34" charset="0"/>
                <a:cs typeface="Arial" pitchFamily="34" charset="0"/>
              </a:rPr>
              <a:t>Guest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Registrovani korisnik - </a:t>
            </a:r>
            <a:r>
              <a:rPr lang="sr-Latn-RS" altLang="ko-KR" sz="2000" i="1">
                <a:latin typeface="Arial" pitchFamily="34" charset="0"/>
                <a:cs typeface="Arial" pitchFamily="34" charset="0"/>
              </a:rPr>
              <a:t>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Privilegovani korisnik - </a:t>
            </a:r>
            <a:r>
              <a:rPr lang="sr-Latn-RS" altLang="ko-KR" sz="2000" i="1">
                <a:latin typeface="Arial" pitchFamily="34" charset="0"/>
                <a:cs typeface="Arial" pitchFamily="34" charset="0"/>
              </a:rPr>
              <a:t>Superuser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2000">
                <a:latin typeface="Arial" pitchFamily="34" charset="0"/>
                <a:cs typeface="Arial" pitchFamily="34" charset="0"/>
              </a:rPr>
              <a:t>Administrator – </a:t>
            </a:r>
            <a:r>
              <a:rPr lang="sr-Latn-RS" altLang="ko-KR" sz="2000" i="1">
                <a:latin typeface="Arial" pitchFamily="34" charset="0"/>
                <a:cs typeface="Arial" pitchFamily="34" charset="0"/>
              </a:rPr>
              <a:t>Admin</a:t>
            </a:r>
          </a:p>
          <a:p>
            <a:endParaRPr lang="sr-Latn-RS" altLang="ko-KR" sz="2000" i="1">
              <a:latin typeface="Arial" pitchFamily="34" charset="0"/>
              <a:cs typeface="Arial" pitchFamily="34" charset="0"/>
            </a:endParaRPr>
          </a:p>
          <a:p>
            <a:r>
              <a:rPr lang="sr-Latn-RS" altLang="ko-KR" sz="2000">
                <a:latin typeface="Arial" pitchFamily="34" charset="0"/>
                <a:cs typeface="Arial" pitchFamily="34" charset="0"/>
              </a:rPr>
              <a:t>Funkcionalnosti i ograničenja svih grupa korisnika su formirane sa ciljem formiranja pouzdane mreže sa kvalitetnim sadržajem</a:t>
            </a:r>
          </a:p>
          <a:p>
            <a:endParaRPr lang="sr-Latn-RS" altLang="ko-KR" sz="1600">
              <a:latin typeface="Arial" pitchFamily="34" charset="0"/>
              <a:cs typeface="Arial" pitchFamily="34" charset="0"/>
            </a:endParaRPr>
          </a:p>
          <a:p>
            <a:endParaRPr lang="ko-KR" alt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B1C83-15DB-43FF-9EA7-A6343CA55E17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3/15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252491792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9B24D4B3-4C39-40E4-BCE1-C3F56B0C4405}"/>
              </a:ext>
            </a:extLst>
          </p:cNvPr>
          <p:cNvSpPr txBox="1">
            <a:spLocks/>
          </p:cNvSpPr>
          <p:nvPr/>
        </p:nvSpPr>
        <p:spPr>
          <a:xfrm>
            <a:off x="1761573" y="1059582"/>
            <a:ext cx="6912768" cy="3888432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altLang="ko-KR" sz="2800">
                <a:latin typeface="Arial" pitchFamily="34" charset="0"/>
                <a:cs typeface="Arial" pitchFamily="34" charset="0"/>
              </a:rPr>
              <a:t>Osnovni skup funkcionalnosti: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Prijava / registracija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Pretraga korisnika / destinacija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Dodavanje novih destinacija (</a:t>
            </a:r>
            <a:r>
              <a:rPr lang="sr-Latn-RS" altLang="ko-KR" sz="1800" i="1">
                <a:latin typeface="Arial" pitchFamily="34" charset="0"/>
                <a:cs typeface="Arial" pitchFamily="34" charset="0"/>
              </a:rPr>
              <a:t>superuser </a:t>
            </a:r>
            <a:r>
              <a:rPr lang="sr-Latn-RS" altLang="ko-KR" sz="1800">
                <a:latin typeface="Arial" pitchFamily="34" charset="0"/>
                <a:cs typeface="Arial" pitchFamily="34" charset="0"/>
              </a:rPr>
              <a:t>↑)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Dodavanja utisaka i fotografija (user ↑)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Brisanje i unapređivanje korisnika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Ocenjivanje utisaka drugih korisnika (user ↑)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 sz="1800">
                <a:latin typeface="Arial" pitchFamily="34" charset="0"/>
                <a:cs typeface="Arial" pitchFamily="34" charset="0"/>
              </a:rPr>
              <a:t>...</a:t>
            </a:r>
          </a:p>
          <a:p>
            <a:r>
              <a:rPr lang="sr-Latn-RS" altLang="ko-KR" sz="1800">
                <a:latin typeface="Arial" pitchFamily="34" charset="0"/>
                <a:cs typeface="Arial" pitchFamily="34" charset="0"/>
              </a:rPr>
              <a:t>Većina funkcionalnosti je realizovana kroz prilagođen GUI koji u svom centralnom delu ima mapu sa svim validnim destinacijama</a:t>
            </a:r>
          </a:p>
          <a:p>
            <a:endParaRPr lang="sr-Latn-RS" altLang="ko-KR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0D92C6AC-FBF6-4191-8BFD-3DA48C1F2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987574"/>
          </a:xfrm>
        </p:spPr>
        <p:txBody>
          <a:bodyPr/>
          <a:lstStyle/>
          <a:p>
            <a:r>
              <a:rPr lang="en-US" altLang="ko-KR" sz="4000"/>
              <a:t>O projektu</a:t>
            </a:r>
            <a:endParaRPr lang="ko-KR" altLang="en-US" sz="4000" b="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7DE429-FA4E-4093-ABD3-07A7E83E87CE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4/15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274066422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A8A93F-2B13-4494-A738-A599F55C200E}"/>
              </a:ext>
            </a:extLst>
          </p:cNvPr>
          <p:cNvSpPr/>
          <p:nvPr/>
        </p:nvSpPr>
        <p:spPr>
          <a:xfrm>
            <a:off x="-12615" y="1491630"/>
            <a:ext cx="9156613" cy="2232248"/>
          </a:xfrm>
          <a:prstGeom prst="rect">
            <a:avLst/>
          </a:prstGeom>
          <a:solidFill>
            <a:srgbClr val="60AB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F1FAA-D138-45D2-B49C-DAA8F88529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17" r="-30317"/>
          <a:stretch/>
        </p:blipFill>
        <p:spPr>
          <a:xfrm>
            <a:off x="-36512" y="1601645"/>
            <a:ext cx="13270980" cy="20162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CA4DD-A21B-416B-B023-5D15144AA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629263" y="989275"/>
            <a:ext cx="3586583" cy="33126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C5D0EE-8D61-479F-86A6-37B558C6C224}"/>
              </a:ext>
            </a:extLst>
          </p:cNvPr>
          <p:cNvSpPr/>
          <p:nvPr/>
        </p:nvSpPr>
        <p:spPr>
          <a:xfrm>
            <a:off x="4367655" y="2110085"/>
            <a:ext cx="43971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REALIZACIJA</a:t>
            </a:r>
          </a:p>
        </p:txBody>
      </p:sp>
    </p:spTree>
    <p:extLst>
      <p:ext uri="{BB962C8B-B14F-4D97-AF65-F5344CB8AC3E}">
        <p14:creationId xmlns:p14="http://schemas.microsoft.com/office/powerpoint/2010/main" val="332792088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A7D9DEC5-E626-4BFF-B2F9-ADE11957C4AD}"/>
              </a:ext>
            </a:extLst>
          </p:cNvPr>
          <p:cNvSpPr/>
          <p:nvPr/>
        </p:nvSpPr>
        <p:spPr>
          <a:xfrm>
            <a:off x="1898011" y="3530400"/>
            <a:ext cx="1620412" cy="575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02F833A-677C-414B-8548-41C1C4C36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970" y="58163"/>
            <a:ext cx="7524328" cy="884466"/>
          </a:xfrm>
        </p:spPr>
        <p:txBody>
          <a:bodyPr/>
          <a:lstStyle/>
          <a:p>
            <a:r>
              <a:rPr lang="sr-Latn-RS"/>
              <a:t>Faze projekta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FCEB52-E570-493F-90FC-A642EB130871}"/>
              </a:ext>
            </a:extLst>
          </p:cNvPr>
          <p:cNvGrpSpPr/>
          <p:nvPr/>
        </p:nvGrpSpPr>
        <p:grpSpPr>
          <a:xfrm>
            <a:off x="1798298" y="1779662"/>
            <a:ext cx="7245614" cy="1816297"/>
            <a:chOff x="1291353" y="1755670"/>
            <a:chExt cx="7025063" cy="1816297"/>
          </a:xfrm>
        </p:grpSpPr>
        <p:sp>
          <p:nvSpPr>
            <p:cNvPr id="12" name="Block Arc 11">
              <a:extLst>
                <a:ext uri="{FF2B5EF4-FFF2-40B4-BE49-F238E27FC236}">
                  <a16:creationId xmlns:a16="http://schemas.microsoft.com/office/drawing/2014/main" id="{13FDAE56-CB35-4FEB-8577-7B12A91DB027}"/>
                </a:ext>
              </a:extLst>
            </p:cNvPr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CA56C1-E850-4661-8AC6-4E29026870A5}"/>
                </a:ext>
              </a:extLst>
            </p:cNvPr>
            <p:cNvSpPr/>
            <p:nvPr/>
          </p:nvSpPr>
          <p:spPr>
            <a:xfrm>
              <a:off x="1291353" y="1755670"/>
              <a:ext cx="6156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F30C052-F93A-4C09-90F7-DD22ED2A537E}"/>
                </a:ext>
              </a:extLst>
            </p:cNvPr>
            <p:cNvSpPr/>
            <p:nvPr/>
          </p:nvSpPr>
          <p:spPr>
            <a:xfrm>
              <a:off x="2340248" y="3499967"/>
              <a:ext cx="5112000" cy="720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14EFD0-69D5-4760-BAE6-14EC31D43190}"/>
              </a:ext>
            </a:extLst>
          </p:cNvPr>
          <p:cNvGrpSpPr/>
          <p:nvPr/>
        </p:nvGrpSpPr>
        <p:grpSpPr>
          <a:xfrm>
            <a:off x="1682644" y="1368598"/>
            <a:ext cx="949746" cy="914400"/>
            <a:chOff x="5364088" y="2787774"/>
            <a:chExt cx="914400" cy="9144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FDDF78-B3DA-46B0-942F-5DFC6B92EF49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FB66817-184E-4D24-9476-B5A20E3C07F4}"/>
                </a:ext>
              </a:extLst>
            </p:cNvPr>
            <p:cNvSpPr/>
            <p:nvPr/>
          </p:nvSpPr>
          <p:spPr>
            <a:xfrm>
              <a:off x="5443245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D13178-4A1B-4D8F-BA6B-90F60A4D6964}"/>
              </a:ext>
            </a:extLst>
          </p:cNvPr>
          <p:cNvGrpSpPr/>
          <p:nvPr/>
        </p:nvGrpSpPr>
        <p:grpSpPr>
          <a:xfrm>
            <a:off x="4312014" y="1361998"/>
            <a:ext cx="949746" cy="914400"/>
            <a:chOff x="5364088" y="2787774"/>
            <a:chExt cx="914400" cy="9144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2F611ECF-0D86-4CC5-A004-EC8FE8072DE5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108746-52C7-4781-A5CE-293C65BBB3F0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61ACB53-4746-4F2B-AB0D-5EA8FA513BE8}"/>
              </a:ext>
            </a:extLst>
          </p:cNvPr>
          <p:cNvGrpSpPr/>
          <p:nvPr/>
        </p:nvGrpSpPr>
        <p:grpSpPr>
          <a:xfrm>
            <a:off x="6941384" y="1368598"/>
            <a:ext cx="949746" cy="914400"/>
            <a:chOff x="5364088" y="2787774"/>
            <a:chExt cx="914400" cy="9144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9779772-0C2F-4FFD-9C4C-1365F663B348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D09937-876E-4C83-BF64-9BDE0BD4B624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FC4BF3-FBE9-4F6E-9A40-EF36AFE5E47F}"/>
              </a:ext>
            </a:extLst>
          </p:cNvPr>
          <p:cNvGrpSpPr/>
          <p:nvPr/>
        </p:nvGrpSpPr>
        <p:grpSpPr>
          <a:xfrm>
            <a:off x="2443589" y="3098883"/>
            <a:ext cx="949746" cy="914400"/>
            <a:chOff x="5364088" y="2787774"/>
            <a:chExt cx="914400" cy="91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5863F81-2B94-4307-A1ED-9231E9CF916A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F08C01C-EA95-4452-B3BF-5DFB2A2F2FE7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EAB2321-1F53-41FB-B8BB-BBBAA778E6EE}"/>
              </a:ext>
            </a:extLst>
          </p:cNvPr>
          <p:cNvGrpSpPr/>
          <p:nvPr/>
        </p:nvGrpSpPr>
        <p:grpSpPr>
          <a:xfrm>
            <a:off x="4445818" y="3098883"/>
            <a:ext cx="949746" cy="914400"/>
            <a:chOff x="5364088" y="2787774"/>
            <a:chExt cx="914400" cy="914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0EFADC1-AB0B-4611-82FA-5659B4C1226D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4ACAE08-D010-4877-A084-7DD07A6779D7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CD3F3A4-634C-4253-B7E9-723A327D2415}"/>
              </a:ext>
            </a:extLst>
          </p:cNvPr>
          <p:cNvGrpSpPr/>
          <p:nvPr/>
        </p:nvGrpSpPr>
        <p:grpSpPr>
          <a:xfrm>
            <a:off x="3216395" y="1672396"/>
            <a:ext cx="318662" cy="306803"/>
            <a:chOff x="1547664" y="3147814"/>
            <a:chExt cx="720080" cy="720080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2429D1C-0968-4017-B396-2AEF2DD4B4AA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Chevron 19">
              <a:extLst>
                <a:ext uri="{FF2B5EF4-FFF2-40B4-BE49-F238E27FC236}">
                  <a16:creationId xmlns:a16="http://schemas.microsoft.com/office/drawing/2014/main" id="{751065C3-DAC9-4D15-A843-1E2A80A6C428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315CAF-FE86-407E-A0A1-B354C3BCED3A}"/>
              </a:ext>
            </a:extLst>
          </p:cNvPr>
          <p:cNvGrpSpPr/>
          <p:nvPr/>
        </p:nvGrpSpPr>
        <p:grpSpPr>
          <a:xfrm>
            <a:off x="5903878" y="1672396"/>
            <a:ext cx="318662" cy="306803"/>
            <a:chOff x="1547664" y="3147814"/>
            <a:chExt cx="720080" cy="72008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0EFCE7F2-114A-4FBD-BEB9-CF410D4D305A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Chevron 24">
              <a:extLst>
                <a:ext uri="{FF2B5EF4-FFF2-40B4-BE49-F238E27FC236}">
                  <a16:creationId xmlns:a16="http://schemas.microsoft.com/office/drawing/2014/main" id="{2BFF1AA4-9BEB-4530-9068-320919A24BE5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1D0DB59-6CC4-46F9-98D9-D5F6A4BFF49B}"/>
              </a:ext>
            </a:extLst>
          </p:cNvPr>
          <p:cNvGrpSpPr/>
          <p:nvPr/>
        </p:nvGrpSpPr>
        <p:grpSpPr>
          <a:xfrm rot="10800000">
            <a:off x="3725884" y="3405671"/>
            <a:ext cx="318662" cy="306803"/>
            <a:chOff x="1547664" y="3147814"/>
            <a:chExt cx="720080" cy="720080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3A71291-BDA0-4047-BEE3-4A74090B1B37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Chevron 27">
              <a:extLst>
                <a:ext uri="{FF2B5EF4-FFF2-40B4-BE49-F238E27FC236}">
                  <a16:creationId xmlns:a16="http://schemas.microsoft.com/office/drawing/2014/main" id="{3B2DEFFE-B8F6-4CF1-B2FB-7AADEE570333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2522AE-AECD-47C6-B075-BCA5825F620B}"/>
              </a:ext>
            </a:extLst>
          </p:cNvPr>
          <p:cNvGrpSpPr/>
          <p:nvPr/>
        </p:nvGrpSpPr>
        <p:grpSpPr>
          <a:xfrm rot="5400000">
            <a:off x="8831267" y="2528479"/>
            <a:ext cx="306803" cy="318662"/>
            <a:chOff x="1547664" y="3147814"/>
            <a:chExt cx="720080" cy="720080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4EB2931-0A2E-44A8-A733-61CEC07C8F92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Chevron 30">
              <a:extLst>
                <a:ext uri="{FF2B5EF4-FFF2-40B4-BE49-F238E27FC236}">
                  <a16:creationId xmlns:a16="http://schemas.microsoft.com/office/drawing/2014/main" id="{43B8921D-2080-4BDB-A572-DF3B0F0D41D0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358B798-57E0-41D2-98F2-D4F61D2541A3}"/>
              </a:ext>
            </a:extLst>
          </p:cNvPr>
          <p:cNvSpPr txBox="1"/>
          <p:nvPr/>
        </p:nvSpPr>
        <p:spPr>
          <a:xfrm>
            <a:off x="1621950" y="2324389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Definisanje projekta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6671F8-3849-4A7F-9B86-28EF51920D8E}"/>
              </a:ext>
            </a:extLst>
          </p:cNvPr>
          <p:cNvSpPr txBox="1"/>
          <p:nvPr/>
        </p:nvSpPr>
        <p:spPr>
          <a:xfrm>
            <a:off x="4114230" y="2320255"/>
            <a:ext cx="133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Modelovanje </a:t>
            </a:r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baze podataka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6203998-833C-4969-81EC-4A4FBC7219FE}"/>
              </a:ext>
            </a:extLst>
          </p:cNvPr>
          <p:cNvSpPr txBox="1"/>
          <p:nvPr/>
        </p:nvSpPr>
        <p:spPr>
          <a:xfrm>
            <a:off x="6755864" y="2315934"/>
            <a:ext cx="133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Formalna inspekcija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BAFB323-6ED7-48D4-AEA5-1AEAD47962A2}"/>
              </a:ext>
            </a:extLst>
          </p:cNvPr>
          <p:cNvSpPr txBox="1"/>
          <p:nvPr/>
        </p:nvSpPr>
        <p:spPr>
          <a:xfrm>
            <a:off x="4277947" y="4131570"/>
            <a:ext cx="133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Implementacija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CECCA5-F9E5-4F78-A503-DE79BB80605B}"/>
              </a:ext>
            </a:extLst>
          </p:cNvPr>
          <p:cNvSpPr txBox="1"/>
          <p:nvPr/>
        </p:nvSpPr>
        <p:spPr>
          <a:xfrm>
            <a:off x="2298375" y="4092441"/>
            <a:ext cx="1332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Testiranje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08E7109-B0F7-498A-B197-B471A1210285}"/>
              </a:ext>
            </a:extLst>
          </p:cNvPr>
          <p:cNvGrpSpPr/>
          <p:nvPr/>
        </p:nvGrpSpPr>
        <p:grpSpPr>
          <a:xfrm>
            <a:off x="7057318" y="3101873"/>
            <a:ext cx="949746" cy="914400"/>
            <a:chOff x="5364088" y="2787774"/>
            <a:chExt cx="914400" cy="9144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58A4629-1645-4F2C-99D3-C5131AD7940D}"/>
                </a:ext>
              </a:extLst>
            </p:cNvPr>
            <p:cNvSpPr/>
            <p:nvPr/>
          </p:nvSpPr>
          <p:spPr>
            <a:xfrm>
              <a:off x="5364088" y="2787774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801678A-7F7A-4B90-9102-EFD2F3A99EFD}"/>
                </a:ext>
              </a:extLst>
            </p:cNvPr>
            <p:cNvSpPr/>
            <p:nvPr/>
          </p:nvSpPr>
          <p:spPr>
            <a:xfrm>
              <a:off x="5443246" y="2866932"/>
              <a:ext cx="756084" cy="756084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D228424-4695-4C40-8358-7840D5B232FB}"/>
              </a:ext>
            </a:extLst>
          </p:cNvPr>
          <p:cNvSpPr txBox="1"/>
          <p:nvPr/>
        </p:nvSpPr>
        <p:spPr>
          <a:xfrm>
            <a:off x="6920333" y="4062774"/>
            <a:ext cx="133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Modelovanje veb apliakcije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FD8E5DE-D34D-4F42-BBE7-60DDC8D0EC8C}"/>
              </a:ext>
            </a:extLst>
          </p:cNvPr>
          <p:cNvGrpSpPr/>
          <p:nvPr/>
        </p:nvGrpSpPr>
        <p:grpSpPr>
          <a:xfrm rot="10800000">
            <a:off x="6083246" y="3405672"/>
            <a:ext cx="318662" cy="306803"/>
            <a:chOff x="1547664" y="3147814"/>
            <a:chExt cx="720080" cy="72008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226CB9E-2A63-4107-B382-30D79A4440D4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Chevron 27">
              <a:extLst>
                <a:ext uri="{FF2B5EF4-FFF2-40B4-BE49-F238E27FC236}">
                  <a16:creationId xmlns:a16="http://schemas.microsoft.com/office/drawing/2014/main" id="{C329BE57-7CF4-41A1-968C-4B2CA66F8B4C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1" name="Parallelogram 30">
            <a:extLst>
              <a:ext uri="{FF2B5EF4-FFF2-40B4-BE49-F238E27FC236}">
                <a16:creationId xmlns:a16="http://schemas.microsoft.com/office/drawing/2014/main" id="{42C0C85F-E1CA-431D-BCB7-46A9A181A5B8}"/>
              </a:ext>
            </a:extLst>
          </p:cNvPr>
          <p:cNvSpPr/>
          <p:nvPr/>
        </p:nvSpPr>
        <p:spPr>
          <a:xfrm rot="21445805" flipH="1">
            <a:off x="7252549" y="1658480"/>
            <a:ext cx="351685" cy="352555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2" name="Rounded Rectangle 32">
            <a:extLst>
              <a:ext uri="{FF2B5EF4-FFF2-40B4-BE49-F238E27FC236}">
                <a16:creationId xmlns:a16="http://schemas.microsoft.com/office/drawing/2014/main" id="{58214B29-182C-4F4F-A307-A78220F47B5A}"/>
              </a:ext>
            </a:extLst>
          </p:cNvPr>
          <p:cNvSpPr/>
          <p:nvPr/>
        </p:nvSpPr>
        <p:spPr>
          <a:xfrm rot="21408406">
            <a:off x="4764237" y="3395615"/>
            <a:ext cx="335647" cy="33564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3" name="Rectangle 18">
            <a:extLst>
              <a:ext uri="{FF2B5EF4-FFF2-40B4-BE49-F238E27FC236}">
                <a16:creationId xmlns:a16="http://schemas.microsoft.com/office/drawing/2014/main" id="{EF04059D-DB54-4EC8-9F92-C100258C8E3F}"/>
              </a:ext>
            </a:extLst>
          </p:cNvPr>
          <p:cNvSpPr/>
          <p:nvPr/>
        </p:nvSpPr>
        <p:spPr>
          <a:xfrm rot="239208">
            <a:off x="7373181" y="3448453"/>
            <a:ext cx="335348" cy="266441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4" name="Chord 14">
            <a:extLst>
              <a:ext uri="{FF2B5EF4-FFF2-40B4-BE49-F238E27FC236}">
                <a16:creationId xmlns:a16="http://schemas.microsoft.com/office/drawing/2014/main" id="{9DB0A7EF-EDE3-4203-BA0E-8F4DFA1C2FA6}"/>
              </a:ext>
            </a:extLst>
          </p:cNvPr>
          <p:cNvSpPr/>
          <p:nvPr/>
        </p:nvSpPr>
        <p:spPr>
          <a:xfrm>
            <a:off x="1741750" y="3731262"/>
            <a:ext cx="350089" cy="44178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65" name="Round Same Side Corner Rectangle 6">
            <a:extLst>
              <a:ext uri="{FF2B5EF4-FFF2-40B4-BE49-F238E27FC236}">
                <a16:creationId xmlns:a16="http://schemas.microsoft.com/office/drawing/2014/main" id="{279D30B4-236F-419D-9A19-E9CCF35DEF16}"/>
              </a:ext>
            </a:extLst>
          </p:cNvPr>
          <p:cNvSpPr/>
          <p:nvPr/>
        </p:nvSpPr>
        <p:spPr>
          <a:xfrm rot="2700000">
            <a:off x="2075556" y="1581280"/>
            <a:ext cx="130246" cy="52217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pic>
        <p:nvPicPr>
          <p:cNvPr id="1030" name="Picture 6" descr="Ð ÐµÐ·ÑÐ»ÑÐ°Ñ ÑÐ»Ð¸ÐºÐ° Ð·Ð° data base icon">
            <a:extLst>
              <a:ext uri="{FF2B5EF4-FFF2-40B4-BE49-F238E27FC236}">
                <a16:creationId xmlns:a16="http://schemas.microsoft.com/office/drawing/2014/main" id="{71E3BD88-1C2A-4B29-8D94-772467AAD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662">
            <a:off x="4578676" y="1615562"/>
            <a:ext cx="437688" cy="437688"/>
          </a:xfrm>
          <a:prstGeom prst="rect">
            <a:avLst/>
          </a:prstGeom>
          <a:noFill/>
        </p:spPr>
      </p:pic>
      <p:pic>
        <p:nvPicPr>
          <p:cNvPr id="1032" name="Picture 8" descr="Ð ÐµÐ·ÑÐ»ÑÐ°Ñ ÑÐ»Ð¸ÐºÐ° Ð·Ð° test icon">
            <a:extLst>
              <a:ext uri="{FF2B5EF4-FFF2-40B4-BE49-F238E27FC236}">
                <a16:creationId xmlns:a16="http://schemas.microsoft.com/office/drawing/2014/main" id="{BE4E495A-996D-42AC-A4B6-934218754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1197">
            <a:off x="2673200" y="3312843"/>
            <a:ext cx="501189" cy="50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Ð ÐµÐ·ÑÐ»ÑÐ°Ñ ÑÐ»Ð¸ÐºÐ° Ð·Ð° finish flag icon">
            <a:extLst>
              <a:ext uri="{FF2B5EF4-FFF2-40B4-BE49-F238E27FC236}">
                <a16:creationId xmlns:a16="http://schemas.microsoft.com/office/drawing/2014/main" id="{87E742E9-E2EB-434C-959E-66FE224D6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3409"/>
                    </a14:imgEffect>
                    <a14:imgEffect>
                      <a14:saturation sat="85000"/>
                    </a14:imgEffect>
                    <a14:imgEffect>
                      <a14:brightnessContrast bright="46000" contrast="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82904">
            <a:off x="1692898" y="3045130"/>
            <a:ext cx="544967" cy="559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Block Arc 41">
            <a:extLst>
              <a:ext uri="{FF2B5EF4-FFF2-40B4-BE49-F238E27FC236}">
                <a16:creationId xmlns:a16="http://schemas.microsoft.com/office/drawing/2014/main" id="{D49613D0-B902-4CB8-AC45-17183793762B}"/>
              </a:ext>
            </a:extLst>
          </p:cNvPr>
          <p:cNvSpPr/>
          <p:nvPr/>
        </p:nvSpPr>
        <p:spPr>
          <a:xfrm>
            <a:off x="432801" y="500396"/>
            <a:ext cx="670963" cy="703202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26D6AB1-7B68-4BF3-8ED9-4FDD54440712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6/15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0707780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77842" y="0"/>
            <a:ext cx="7524328" cy="1203598"/>
          </a:xfrm>
        </p:spPr>
        <p:txBody>
          <a:bodyPr/>
          <a:lstStyle/>
          <a:p>
            <a:r>
              <a:rPr lang="en-US" altLang="ko-KR" sz="4000"/>
              <a:t>Definisanje projekta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5624C41E-68E5-4123-A6DA-457211F083A8}"/>
              </a:ext>
            </a:extLst>
          </p:cNvPr>
          <p:cNvSpPr txBox="1">
            <a:spLocks/>
          </p:cNvSpPr>
          <p:nvPr/>
        </p:nvSpPr>
        <p:spPr>
          <a:xfrm>
            <a:off x="1761573" y="1491630"/>
            <a:ext cx="6912768" cy="3384376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r-Latn-RS" altLang="ko-KR" sz="3200">
                <a:latin typeface="Arial" pitchFamily="34" charset="0"/>
                <a:cs typeface="Arial" pitchFamily="34" charset="0"/>
              </a:rPr>
              <a:t>1. Projektni zadatak</a:t>
            </a:r>
          </a:p>
          <a:p>
            <a:r>
              <a:rPr lang="sr-Latn-RS" altLang="ko-KR" sz="3200">
                <a:latin typeface="Arial" pitchFamily="34" charset="0"/>
                <a:cs typeface="Arial" pitchFamily="34" charset="0"/>
              </a:rPr>
              <a:t>2. Specifikacija scenarija upotrebe definisanih funkcionalnosti</a:t>
            </a:r>
          </a:p>
          <a:p>
            <a:r>
              <a:rPr lang="sr-Latn-RS" altLang="ko-KR" sz="3200">
                <a:latin typeface="Arial" pitchFamily="34" charset="0"/>
                <a:cs typeface="Arial" pitchFamily="34" charset="0"/>
              </a:rPr>
              <a:t>3. Prototip</a:t>
            </a:r>
          </a:p>
          <a:p>
            <a:endParaRPr lang="sr-Latn-R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A08EF5-41BD-4A15-8399-0F093E7008A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432" y="3253916"/>
            <a:ext cx="1569406" cy="1599414"/>
          </a:xfrm>
          <a:prstGeom prst="rect">
            <a:avLst/>
          </a:prstGeom>
        </p:spPr>
      </p:pic>
      <p:sp>
        <p:nvSpPr>
          <p:cNvPr id="11" name="Round Same Side Corner Rectangle 6">
            <a:extLst>
              <a:ext uri="{FF2B5EF4-FFF2-40B4-BE49-F238E27FC236}">
                <a16:creationId xmlns:a16="http://schemas.microsoft.com/office/drawing/2014/main" id="{518AC0AB-6CB1-4218-BAA4-509FA813D8F5}"/>
              </a:ext>
            </a:extLst>
          </p:cNvPr>
          <p:cNvSpPr/>
          <p:nvPr/>
        </p:nvSpPr>
        <p:spPr>
          <a:xfrm rot="2700000">
            <a:off x="669013" y="444367"/>
            <a:ext cx="198538" cy="717974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bg1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Arial Unicode MS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7DE3DD-B275-46D4-B4DC-39E30A60998D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7/15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69527700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CF69F01-2645-4DA5-8576-BD6A5B375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17527"/>
            <a:ext cx="5472608" cy="2308444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1203598"/>
          </a:xfrm>
        </p:spPr>
        <p:txBody>
          <a:bodyPr/>
          <a:lstStyle/>
          <a:p>
            <a:r>
              <a:rPr lang="en-US" altLang="ko-KR" sz="4000"/>
              <a:t>Modelovanje delova sistema</a:t>
            </a:r>
            <a:endParaRPr lang="ko-KR" altLang="en-US" sz="4000" b="0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F5061-9696-4874-87B1-79B616D26F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402"/>
          <a:stretch/>
        </p:blipFill>
        <p:spPr>
          <a:xfrm>
            <a:off x="-108520" y="-172957"/>
            <a:ext cx="1645920" cy="5489413"/>
          </a:xfrm>
          <a:prstGeom prst="rect">
            <a:avLst/>
          </a:prstGeom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2B4242-0AAF-4DBB-A891-B4DB85140A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822" t="574" r="48822" b="574"/>
          <a:stretch/>
        </p:blipFill>
        <p:spPr>
          <a:xfrm rot="16200000">
            <a:off x="-4288632" y="4288631"/>
            <a:ext cx="10113831" cy="15365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2BE633-77F1-4285-AB59-BD6954BE38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66943">
            <a:off x="-47433" y="1855034"/>
            <a:ext cx="1631433" cy="1506835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E0B04FB9-D0C6-4A8D-BE33-BDFE24930DB1}"/>
              </a:ext>
            </a:extLst>
          </p:cNvPr>
          <p:cNvSpPr txBox="1">
            <a:spLocks/>
          </p:cNvSpPr>
          <p:nvPr/>
        </p:nvSpPr>
        <p:spPr>
          <a:xfrm>
            <a:off x="1779422" y="915566"/>
            <a:ext cx="6912768" cy="3960440"/>
          </a:xfrm>
          <a:prstGeom prst="rect">
            <a:avLst/>
          </a:prstGeom>
        </p:spPr>
        <p:txBody>
          <a:bodyPr lIns="396000" anchor="t"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Arial" pitchFamily="34" charset="0"/>
              <a:buAutoNum type="arabicPeriod"/>
            </a:pPr>
            <a:r>
              <a:rPr lang="sr-Latn-RS" altLang="ko-KR" sz="2400">
                <a:latin typeface="Arial" pitchFamily="34" charset="0"/>
                <a:cs typeface="Arial" pitchFamily="34" charset="0"/>
              </a:rPr>
              <a:t>Model baze podataka</a:t>
            </a: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2800">
              <a:latin typeface="Arial" pitchFamily="34" charset="0"/>
              <a:cs typeface="Arial" pitchFamily="34" charset="0"/>
            </a:endParaRPr>
          </a:p>
          <a:p>
            <a:endParaRPr lang="sr-Latn-RS" altLang="ko-KR" sz="1800">
              <a:latin typeface="Arial" pitchFamily="34" charset="0"/>
              <a:cs typeface="Arial" pitchFamily="34" charset="0"/>
            </a:endParaRPr>
          </a:p>
          <a:p>
            <a:r>
              <a:rPr lang="sr-Latn-RS" altLang="ko-KR">
                <a:latin typeface="Arial" pitchFamily="34" charset="0"/>
                <a:cs typeface="Arial" pitchFamily="34" charset="0"/>
              </a:rPr>
              <a:t>Jednostavan model: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sr-Latn-RS" altLang="ko-KR">
                <a:latin typeface="Arial" pitchFamily="34" charset="0"/>
                <a:cs typeface="Arial" pitchFamily="34" charset="0"/>
              </a:rPr>
              <a:t>Zavisna polja se ažuriraju prilikom dodavanja novih podataka</a:t>
            </a:r>
          </a:p>
          <a:p>
            <a:r>
              <a:rPr lang="sr-Latn-RS" altLang="ko-KR">
                <a:latin typeface="Arial" pitchFamily="34" charset="0"/>
                <a:cs typeface="Arial" pitchFamily="34" charset="0"/>
              </a:rPr>
              <a:t>-    Kompleksniji algoritmi umetanja podataka</a:t>
            </a:r>
          </a:p>
          <a:p>
            <a:r>
              <a:rPr lang="sr-Latn-RS" altLang="ko-KR">
                <a:latin typeface="Arial" pitchFamily="34" charset="0"/>
                <a:cs typeface="Arial" pitchFamily="34" charset="0"/>
              </a:rPr>
              <a:t>+   Jednostavniji algoritmi dohvatanja podataka</a:t>
            </a:r>
          </a:p>
          <a:p>
            <a:r>
              <a:rPr lang="sr-Latn-RS" altLang="ko-KR">
                <a:latin typeface="Arial" pitchFamily="34" charset="0"/>
                <a:cs typeface="Arial" pitchFamily="34" charset="0"/>
              </a:rPr>
              <a:t>+   Brže dohvatanja podataka</a:t>
            </a:r>
            <a:endParaRPr lang="sr-Latn-RS" altLang="ko-K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4E2152-5B60-40A1-868E-26C0D26E98B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3277324"/>
            <a:ext cx="1556320" cy="1586078"/>
          </a:xfrm>
          <a:prstGeom prst="rect">
            <a:avLst/>
          </a:prstGeom>
        </p:spPr>
      </p:pic>
      <p:pic>
        <p:nvPicPr>
          <p:cNvPr id="13" name="Picture 6" descr="Ð ÐµÐ·ÑÐ»ÑÐ°Ñ ÑÐ»Ð¸ÐºÐ° Ð·Ð° data base icon">
            <a:extLst>
              <a:ext uri="{FF2B5EF4-FFF2-40B4-BE49-F238E27FC236}">
                <a16:creationId xmlns:a16="http://schemas.microsoft.com/office/drawing/2014/main" id="{0B385FFC-A444-45A1-B5B2-98D19CD66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19" y="551644"/>
            <a:ext cx="727843" cy="72784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16C6DF-6E42-4EC2-9633-971F0010BA06}"/>
              </a:ext>
            </a:extLst>
          </p:cNvPr>
          <p:cNvSpPr txBox="1"/>
          <p:nvPr/>
        </p:nvSpPr>
        <p:spPr>
          <a:xfrm>
            <a:off x="8543140" y="4827662"/>
            <a:ext cx="612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1400"/>
              <a:t>8/15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9744065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</TotalTime>
  <Words>400</Words>
  <Application>Microsoft Office PowerPoint</Application>
  <PresentationFormat>On-screen Show (16:9)</PresentationFormat>
  <Paragraphs>107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 Unicode MS</vt:lpstr>
      <vt:lpstr>맑은 고딕</vt:lpstr>
      <vt:lpstr>Arial</vt:lpstr>
      <vt:lpstr>Calibri</vt:lpstr>
      <vt:lpstr>Office Theme</vt:lpstr>
      <vt:lpstr>Custom Design</vt:lpstr>
      <vt:lpstr>PowerPoint Presentation</vt:lpstr>
      <vt:lpstr>Tim Dinning Philosophers</vt:lpstr>
      <vt:lpstr>Cilj projekta</vt:lpstr>
      <vt:lpstr>O projektu</vt:lpstr>
      <vt:lpstr>O projektu</vt:lpstr>
      <vt:lpstr>PowerPoint Presentation</vt:lpstr>
      <vt:lpstr>Faze projekta</vt:lpstr>
      <vt:lpstr>Definisanje projekta</vt:lpstr>
      <vt:lpstr>Modelovanje delova sistema</vt:lpstr>
      <vt:lpstr>Modelovanje delova sistema</vt:lpstr>
      <vt:lpstr>Formalna inspekcija</vt:lpstr>
      <vt:lpstr>Implementacija</vt:lpstr>
      <vt:lpstr>Implementacija</vt:lpstr>
      <vt:lpstr>Testiranje</vt:lpstr>
      <vt:lpstr>Rezultat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Marko Hudomal</cp:lastModifiedBy>
  <cp:revision>63</cp:revision>
  <dcterms:created xsi:type="dcterms:W3CDTF">2014-04-01T16:27:38Z</dcterms:created>
  <dcterms:modified xsi:type="dcterms:W3CDTF">2018-06-21T01:48:58Z</dcterms:modified>
</cp:coreProperties>
</file>